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8"/>
  </p:notesMasterIdLst>
  <p:handoutMasterIdLst>
    <p:handoutMasterId r:id="rId29"/>
  </p:handoutMasterIdLst>
  <p:sldIdLst>
    <p:sldId id="283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311" r:id="rId11"/>
    <p:sldId id="308" r:id="rId12"/>
    <p:sldId id="309" r:id="rId13"/>
    <p:sldId id="292" r:id="rId14"/>
    <p:sldId id="293" r:id="rId15"/>
    <p:sldId id="294" r:id="rId16"/>
    <p:sldId id="295" r:id="rId17"/>
    <p:sldId id="296" r:id="rId18"/>
    <p:sldId id="310" r:id="rId19"/>
    <p:sldId id="299" r:id="rId20"/>
    <p:sldId id="302" r:id="rId21"/>
    <p:sldId id="300" r:id="rId22"/>
    <p:sldId id="303" r:id="rId23"/>
    <p:sldId id="301" r:id="rId24"/>
    <p:sldId id="305" r:id="rId25"/>
    <p:sldId id="306" r:id="rId26"/>
    <p:sldId id="307" r:id="rId27"/>
  </p:sldIdLst>
  <p:sldSz cx="9144000" cy="6858000" type="screen4x3"/>
  <p:notesSz cx="7099300" cy="9385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6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58F"/>
    <a:srgbClr val="66FF33"/>
    <a:srgbClr val="FF0000"/>
    <a:srgbClr val="0000FF"/>
    <a:srgbClr val="9A000D"/>
    <a:srgbClr val="B8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07"/>
    <p:restoredTop sz="94740"/>
  </p:normalViewPr>
  <p:slideViewPr>
    <p:cSldViewPr>
      <p:cViewPr varScale="1">
        <p:scale>
          <a:sx n="163" d="100"/>
          <a:sy n="163" d="100"/>
        </p:scale>
        <p:origin x="45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788" y="-102"/>
      </p:cViewPr>
      <p:guideLst>
        <p:guide orient="horz" pos="2956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F54C6FB-68DE-4B07-B6EA-856A8564D9C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9993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algn="r"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3325" y="703263"/>
            <a:ext cx="4692650" cy="35194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457700"/>
            <a:ext cx="5207000" cy="422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algn="r" defTabSz="941388">
              <a:defRPr sz="1200"/>
            </a:lvl1pPr>
          </a:lstStyle>
          <a:p>
            <a:fld id="{FE061C16-56D9-455B-A146-2A84C0109F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72919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623A90-AAB2-4E1F-810E-42AB8D66212A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 userDrawn="1"/>
        </p:nvSpPr>
        <p:spPr bwMode="auto">
          <a:xfrm>
            <a:off x="381000" y="6858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1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124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B2F9A7-9283-4D8B-9F6C-3A209942084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20955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04800"/>
            <a:ext cx="61341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D83C48-FFF1-4AEA-9073-49209B234D3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3820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EA8893-BB50-418D-87EF-CE854790302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357299-C40C-42AB-B0C0-2E6E0A5A7F6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2F35AA-A946-4799-AE91-DFCF9FD1ED3C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D479DE-F942-4FD0-8CAF-21BC2CE5C1C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6B3082-F798-4B73-9568-E1035691E4C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E5E0F-F894-4775-8178-1A4251DDCCE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D87575-2D68-4047-9720-BE9B5A1ADAD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7995AC-4451-497A-81AB-7CB5E20C8AD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9935E-8D12-4537-8C77-C33ADB8F587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143000"/>
            <a:ext cx="8382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3124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81DEC360-6AEE-4CC6-B4A7-44FE5C12519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5" name="Rectangle 11"/>
          <p:cNvSpPr>
            <a:spLocks noChangeArrowheads="1"/>
          </p:cNvSpPr>
          <p:nvPr userDrawn="1"/>
        </p:nvSpPr>
        <p:spPr bwMode="auto">
          <a:xfrm>
            <a:off x="381000" y="9906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1" name="Picture 5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/>
          <a:ea typeface="+mj-ea"/>
          <a:cs typeface="Calibri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riouniverse.com/images/maps/nes/smb3/1-5.png" TargetMode="External"/><Relationship Id="rId2" Type="http://schemas.openxmlformats.org/officeDocument/2006/relationships/hyperlink" Target="http://www.mariouniverse.com/images/maps/nes/smb3/1-1.png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Qtqe9x4s7LA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7200" y="1905000"/>
            <a:ext cx="8153400" cy="1219200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Calibri" charset="0"/>
              </a:rPr>
              <a:t>Level Design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447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Calibri" charset="0"/>
              </a:rPr>
              <a:t>CS 4730 – Computer Game Design</a:t>
            </a: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zh-CN" sz="2000" dirty="0">
                <a:latin typeface="Calibri" charset="0"/>
              </a:rPr>
              <a:t>Credit: Several slides from Walker White (Cornell)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A couple more examples of tutorial / level design</a:t>
            </a:r>
          </a:p>
          <a:p>
            <a:pPr lvl="1"/>
            <a:r>
              <a:rPr lang="en-US" dirty="0"/>
              <a:t>RPG: Ni No </a:t>
            </a:r>
            <a:r>
              <a:rPr lang="en-US" dirty="0" err="1"/>
              <a:t>Kuni</a:t>
            </a:r>
            <a:endParaRPr lang="en-US" dirty="0"/>
          </a:p>
          <a:p>
            <a:pPr lvl="1"/>
            <a:r>
              <a:rPr lang="en-US" dirty="0"/>
              <a:t>More Local Design: Play some Mega Man</a:t>
            </a:r>
          </a:p>
          <a:p>
            <a:r>
              <a:rPr lang="en-US" dirty="0"/>
              <a:t>2. Briefly discuss flow</a:t>
            </a:r>
          </a:p>
          <a:p>
            <a:r>
              <a:rPr lang="en-US" dirty="0"/>
              <a:t>3. Talk a bit about meaningful choice and game geography</a:t>
            </a:r>
          </a:p>
          <a:p>
            <a:pPr lvl="1"/>
            <a:r>
              <a:rPr lang="en-US" dirty="0"/>
              <a:t>Play some Mario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49632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662AD-161F-934E-AFFA-5FEFBADB8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PSA: Try to avoid this: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19ABB9-809C-0B42-8D53-31251F4C8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11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8A320B-663D-A640-B297-105D19D4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143000"/>
            <a:ext cx="8552959" cy="475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461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662AD-161F-934E-AFFA-5FEFBADB8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04800"/>
            <a:ext cx="8610600" cy="609600"/>
          </a:xfrm>
        </p:spPr>
        <p:txBody>
          <a:bodyPr/>
          <a:lstStyle/>
          <a:p>
            <a:r>
              <a:rPr lang="en-US" dirty="0"/>
              <a:t>How do more complicated games do it?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19ABB9-809C-0B42-8D53-31251F4C8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12</a:t>
            </a:fld>
            <a:endParaRPr lang="en-US" altLang="zh-C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8EF574-60CD-A546-A2CA-767248A1B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116342"/>
            <a:ext cx="8686800" cy="488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7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Focus on Player Progression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schools of thought here:</a:t>
            </a:r>
          </a:p>
          <a:p>
            <a:pPr lvl="1"/>
            <a:r>
              <a:rPr lang="en-US" dirty="0"/>
              <a:t>Start very small and build up</a:t>
            </a:r>
          </a:p>
          <a:p>
            <a:pPr lvl="1"/>
            <a:r>
              <a:rPr lang="en-US" dirty="0"/>
              <a:t>Give everything and let the user get a taste of what’s coming</a:t>
            </a:r>
          </a:p>
          <a:p>
            <a:r>
              <a:rPr lang="en-US" dirty="0"/>
              <a:t>“Finish the first level last.” – John Romero, creator of Doom</a:t>
            </a:r>
          </a:p>
          <a:p>
            <a:r>
              <a:rPr lang="en-US" dirty="0"/>
              <a:t>Another option: put a lot of content in the tutorial level to encourage replay with different ideas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44381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Upgrading Mechanics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introduce new mechanics one at a time?</a:t>
            </a:r>
          </a:p>
          <a:p>
            <a:pPr lvl="1"/>
            <a:r>
              <a:rPr lang="en-US" dirty="0"/>
              <a:t>Gated by new PCs (Thomas Was Alone)</a:t>
            </a:r>
          </a:p>
          <a:p>
            <a:pPr lvl="1"/>
            <a:r>
              <a:rPr lang="en-US" dirty="0"/>
              <a:t>Item pickups (Metroid, </a:t>
            </a:r>
            <a:r>
              <a:rPr lang="en-US" dirty="0" err="1"/>
              <a:t>Castlevania</a:t>
            </a:r>
            <a:r>
              <a:rPr lang="en-US" dirty="0"/>
              <a:t>: SOTN)</a:t>
            </a:r>
          </a:p>
          <a:p>
            <a:pPr lvl="1"/>
            <a:r>
              <a:rPr lang="en-US" dirty="0"/>
              <a:t>Leveling (many RPGs)</a:t>
            </a:r>
          </a:p>
          <a:p>
            <a:r>
              <a:rPr lang="en-US" dirty="0"/>
              <a:t>Often treated as a form of training</a:t>
            </a:r>
          </a:p>
          <a:p>
            <a:pPr lvl="1"/>
            <a:r>
              <a:rPr lang="en-US" dirty="0"/>
              <a:t>“Master this thing and then you can have another thing”</a:t>
            </a:r>
          </a:p>
          <a:p>
            <a:r>
              <a:rPr lang="en-US" dirty="0"/>
              <a:t>Bad end to this: grinding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11917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15</a:t>
            </a:fld>
            <a:endParaRPr lang="en-US" altLang="zh-CN"/>
          </a:p>
        </p:txBody>
      </p:sp>
      <p:pic>
        <p:nvPicPr>
          <p:cNvPr id="5" name="Picture 4" descr="Screen Shot 2015-03-01 at 4.40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117346"/>
            <a:ext cx="8915400" cy="4943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92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Enabling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Challenging activity that requires some skill</a:t>
            </a:r>
          </a:p>
          <a:p>
            <a:pPr lvl="1"/>
            <a:r>
              <a:rPr lang="en-US" dirty="0"/>
              <a:t>Physical, mental, or social skill</a:t>
            </a:r>
          </a:p>
          <a:p>
            <a:pPr lvl="1"/>
            <a:r>
              <a:rPr lang="en-US" dirty="0"/>
              <a:t>Without skill =&gt; Cannot do it</a:t>
            </a:r>
          </a:p>
          <a:p>
            <a:r>
              <a:rPr lang="en-US" dirty="0"/>
              <a:t>Goals and Feedback</a:t>
            </a:r>
          </a:p>
          <a:p>
            <a:pPr lvl="1"/>
            <a:r>
              <a:rPr lang="en-US" dirty="0"/>
              <a:t>Player has to know what they are working toward</a:t>
            </a:r>
          </a:p>
          <a:p>
            <a:pPr lvl="1"/>
            <a:r>
              <a:rPr lang="en-US" dirty="0"/>
              <a:t>Constant feedback as to whether the goal is being approached</a:t>
            </a:r>
          </a:p>
          <a:p>
            <a:pPr lvl="1"/>
            <a:r>
              <a:rPr lang="en-US" dirty="0"/>
              <a:t>Have to know if success or failure is achieved (clear win/fail state)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22222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Tutorial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the learning objective</a:t>
            </a:r>
          </a:p>
          <a:p>
            <a:pPr lvl="1"/>
            <a:r>
              <a:rPr lang="en-US" dirty="0"/>
              <a:t>What should the player learn?</a:t>
            </a:r>
          </a:p>
          <a:p>
            <a:pPr lvl="1"/>
            <a:r>
              <a:rPr lang="en-US" dirty="0"/>
              <a:t>Not necessarily the same as beating the level</a:t>
            </a:r>
          </a:p>
          <a:p>
            <a:r>
              <a:rPr lang="en-US" dirty="0"/>
              <a:t>Identify player assumptions</a:t>
            </a:r>
          </a:p>
          <a:p>
            <a:pPr lvl="1"/>
            <a:r>
              <a:rPr lang="en-US" dirty="0"/>
              <a:t>What should the player know how to do now with the mechanics?</a:t>
            </a:r>
          </a:p>
          <a:p>
            <a:pPr lvl="1"/>
            <a:r>
              <a:rPr lang="en-US" dirty="0"/>
              <a:t>How much skill should the player have?</a:t>
            </a:r>
          </a:p>
          <a:p>
            <a:r>
              <a:rPr lang="en-US" dirty="0"/>
              <a:t>Storyboard the progress</a:t>
            </a:r>
          </a:p>
          <a:p>
            <a:r>
              <a:rPr lang="en-US" dirty="0"/>
              <a:t>Note: Puzzle design is the inverse of this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9627510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Early Mega Man games do a great job of teaching the mechanics of a level and offering this progression</a:t>
            </a:r>
          </a:p>
          <a:p>
            <a:r>
              <a:rPr lang="en-US" dirty="0"/>
              <a:t>Let’s check it out: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987347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Focus on Game Geography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Games are all about “meaningful choice”</a:t>
            </a:r>
          </a:p>
          <a:p>
            <a:r>
              <a:rPr lang="en-US" dirty="0"/>
              <a:t>Players need to be able to “own” their </a:t>
            </a:r>
            <a:r>
              <a:rPr lang="en-US" dirty="0" err="1"/>
              <a:t>playthrough</a:t>
            </a:r>
            <a:r>
              <a:rPr lang="en-US" dirty="0"/>
              <a:t> of the game</a:t>
            </a:r>
          </a:p>
          <a:p>
            <a:r>
              <a:rPr lang="en-US" dirty="0"/>
              <a:t>Choosing a new weapon that +1 better than something with power of 530 already isn’t choice</a:t>
            </a:r>
          </a:p>
          <a:p>
            <a:r>
              <a:rPr lang="en-US" dirty="0"/>
              <a:t>Choosing to “go high” or “go low” in a level IS choice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331280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mean to design a level?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have to understand the player’s capabilities</a:t>
            </a:r>
          </a:p>
          <a:p>
            <a:pPr lvl="1"/>
            <a:r>
              <a:rPr lang="en-US" dirty="0"/>
              <a:t>Mechanics / actions available to player</a:t>
            </a:r>
          </a:p>
          <a:p>
            <a:pPr lvl="1"/>
            <a:r>
              <a:rPr lang="en-US" dirty="0"/>
              <a:t>Assumption of player skill level</a:t>
            </a:r>
          </a:p>
          <a:p>
            <a:r>
              <a:rPr lang="en-US" dirty="0"/>
              <a:t>You are laying out the game geography</a:t>
            </a:r>
          </a:p>
          <a:p>
            <a:pPr lvl="1"/>
            <a:r>
              <a:rPr lang="en-US" dirty="0"/>
              <a:t>Location and interaction of challenges</a:t>
            </a:r>
          </a:p>
          <a:p>
            <a:pPr lvl="1"/>
            <a:r>
              <a:rPr lang="en-US" dirty="0"/>
              <a:t>Dynamic features (NPCs)</a:t>
            </a:r>
          </a:p>
          <a:p>
            <a:r>
              <a:rPr lang="en-US" dirty="0"/>
              <a:t>You are also determining player progression</a:t>
            </a:r>
          </a:p>
          <a:p>
            <a:pPr lvl="1"/>
            <a:r>
              <a:rPr lang="en-US" dirty="0"/>
              <a:t>How does the player progress through the game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0213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Paralysis – Risk and Reward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20</a:t>
            </a:fld>
            <a:endParaRPr lang="en-US" altLang="zh-CN"/>
          </a:p>
        </p:txBody>
      </p:sp>
      <p:pic>
        <p:nvPicPr>
          <p:cNvPr id="5" name="Picture 4" descr="Screen Shot 2015-03-01 at 4.50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212143"/>
            <a:ext cx="8284710" cy="480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2235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up the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individual challenges </a:t>
            </a:r>
          </a:p>
          <a:p>
            <a:pPr lvl="1"/>
            <a:r>
              <a:rPr lang="en-US" dirty="0"/>
              <a:t>Maybe not quite “set pieces”, but similar</a:t>
            </a:r>
          </a:p>
          <a:p>
            <a:pPr lvl="1"/>
            <a:r>
              <a:rPr lang="en-US" dirty="0"/>
              <a:t>Choose a single obstacle or mechanic or NPC</a:t>
            </a:r>
          </a:p>
          <a:p>
            <a:r>
              <a:rPr lang="en-US" dirty="0"/>
              <a:t>Figure out where in the level this might occur</a:t>
            </a:r>
          </a:p>
          <a:p>
            <a:pPr lvl="1"/>
            <a:r>
              <a:rPr lang="en-US" dirty="0"/>
              <a:t>This could be a single frame in a storyboard</a:t>
            </a:r>
          </a:p>
          <a:p>
            <a:r>
              <a:rPr lang="en-US" dirty="0"/>
              <a:t>Combine pieces to make a full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167073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Mario Bros.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Level 1-1</a:t>
            </a:r>
          </a:p>
          <a:p>
            <a:pPr lvl="1"/>
            <a:r>
              <a:rPr lang="en-US" dirty="0">
                <a:hlinkClick r:id="rId2"/>
              </a:rPr>
              <a:t>http://www.mariouniverse.com/images/maps/nes/smb3/1-1.png</a:t>
            </a:r>
            <a:endParaRPr lang="en-US" dirty="0"/>
          </a:p>
          <a:p>
            <a:r>
              <a:rPr lang="en-US" dirty="0"/>
              <a:t>Level 1-5</a:t>
            </a:r>
          </a:p>
          <a:p>
            <a:pPr lvl="1"/>
            <a:r>
              <a:rPr lang="en-US" dirty="0">
                <a:hlinkClick r:id="rId3"/>
              </a:rPr>
              <a:t>http://www.mariouniverse.com/images/maps/nes/smb3/1-5.png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868020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Doom Hangar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was this level interesting?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194787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Hanger - Doom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24</a:t>
            </a:fld>
            <a:endParaRPr lang="en-US" altLang="zh-CN"/>
          </a:p>
        </p:txBody>
      </p:sp>
      <p:pic>
        <p:nvPicPr>
          <p:cNvPr id="5" name="Picture 4" descr="E1M1_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19200"/>
            <a:ext cx="7870634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17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Hanger - Doom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25</a:t>
            </a:fld>
            <a:endParaRPr lang="en-US" altLang="zh-CN"/>
          </a:p>
        </p:txBody>
      </p:sp>
      <p:pic>
        <p:nvPicPr>
          <p:cNvPr id="5" name="Picture 4" descr="mmg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32853"/>
            <a:ext cx="7848600" cy="486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836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Metroid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 Metroid (SNES) is a genius work of game design</a:t>
            </a:r>
          </a:p>
          <a:p>
            <a:pPr lvl="1"/>
            <a:r>
              <a:rPr lang="en-US" dirty="0"/>
              <a:t>All tutorial / learning is done synchronously with normal gameplay</a:t>
            </a:r>
          </a:p>
          <a:p>
            <a:endParaRPr lang="en-US" dirty="0"/>
          </a:p>
          <a:p>
            <a:r>
              <a:rPr lang="en-US" dirty="0"/>
              <a:t>Let’s check it out!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8809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 on each of these…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Focus on the player’s capabilities</a:t>
            </a:r>
          </a:p>
          <a:p>
            <a:pPr lvl="1"/>
            <a:r>
              <a:rPr lang="en-US" dirty="0"/>
              <a:t>That’s when we train the player to understand the game’s systems and improve their own skills</a:t>
            </a:r>
          </a:p>
          <a:p>
            <a:r>
              <a:rPr lang="en-US" dirty="0"/>
              <a:t>2. Focus on player progression</a:t>
            </a:r>
          </a:p>
          <a:p>
            <a:pPr lvl="1"/>
            <a:r>
              <a:rPr lang="en-US" dirty="0"/>
              <a:t>That’s when we focus on storytelling (or the experience overall)</a:t>
            </a:r>
          </a:p>
          <a:p>
            <a:r>
              <a:rPr lang="en-US" dirty="0"/>
              <a:t>3. Focus on game geography</a:t>
            </a:r>
          </a:p>
          <a:p>
            <a:pPr lvl="1"/>
            <a:r>
              <a:rPr lang="en-US" dirty="0"/>
              <a:t>That’s when we come up with the actual layout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6297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Teaching the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player coming into your game falls into one of these categories:</a:t>
            </a:r>
          </a:p>
          <a:p>
            <a:pPr lvl="1"/>
            <a:r>
              <a:rPr lang="en-US" dirty="0"/>
              <a:t>Has no idea how to play the game or any game of this type (complete novice)</a:t>
            </a:r>
          </a:p>
          <a:p>
            <a:pPr lvl="1"/>
            <a:r>
              <a:rPr lang="en-US" dirty="0"/>
              <a:t>Has never played your specific game, but knows the conventions of the genre (some knowledge)</a:t>
            </a:r>
          </a:p>
          <a:p>
            <a:pPr lvl="1"/>
            <a:r>
              <a:rPr lang="en-US" dirty="0"/>
              <a:t>Has played similar games or prequels (domain knowledge)</a:t>
            </a:r>
          </a:p>
          <a:p>
            <a:pPr lvl="1"/>
            <a:r>
              <a:rPr lang="en-US" dirty="0"/>
              <a:t>Has played this specific game before (expert)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5512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Teaching the Game - Novice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Someone who has never played your game, nor any other game in the genre</a:t>
            </a:r>
          </a:p>
          <a:p>
            <a:r>
              <a:rPr lang="en-US" dirty="0"/>
              <a:t>Well, they could read the manual…</a:t>
            </a:r>
          </a:p>
          <a:p>
            <a:pPr lvl="1"/>
            <a:r>
              <a:rPr lang="en-US" dirty="0"/>
              <a:t>Yeah, no.  That’s the best way to turn off a player</a:t>
            </a:r>
          </a:p>
          <a:p>
            <a:pPr lvl="1"/>
            <a:r>
              <a:rPr lang="en-US" dirty="0"/>
              <a:t>(Back in the day, manuals mattered… but not really to learn how to play…)</a:t>
            </a:r>
          </a:p>
          <a:p>
            <a:r>
              <a:rPr lang="en-US" dirty="0"/>
              <a:t>Let’s make some tutorial levels!</a:t>
            </a:r>
          </a:p>
          <a:p>
            <a:pPr lvl="1"/>
            <a:r>
              <a:rPr lang="en-US" dirty="0"/>
              <a:t>Start playing immediately</a:t>
            </a:r>
          </a:p>
          <a:p>
            <a:pPr lvl="1"/>
            <a:r>
              <a:rPr lang="en-US" dirty="0"/>
              <a:t>AND learn while doing it!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67235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Tutorial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with your design doc</a:t>
            </a:r>
          </a:p>
          <a:p>
            <a:pPr lvl="1"/>
            <a:r>
              <a:rPr lang="en-US" dirty="0"/>
              <a:t>Remove everything except the simplest core mechanic</a:t>
            </a:r>
          </a:p>
          <a:p>
            <a:pPr lvl="1"/>
            <a:r>
              <a:rPr lang="en-US" dirty="0"/>
              <a:t>Disable numerous actions and interactions</a:t>
            </a:r>
          </a:p>
          <a:p>
            <a:pPr lvl="1"/>
            <a:r>
              <a:rPr lang="en-US" dirty="0"/>
              <a:t>“Dumb down” your game</a:t>
            </a:r>
          </a:p>
          <a:p>
            <a:r>
              <a:rPr lang="en-US" dirty="0"/>
              <a:t>Add mechanics back in one at a time</a:t>
            </a:r>
          </a:p>
          <a:p>
            <a:r>
              <a:rPr lang="en-US" dirty="0"/>
              <a:t>You don’t HAVE to add a new mechanic for EACH level</a:t>
            </a:r>
          </a:p>
          <a:p>
            <a:pPr lvl="1"/>
            <a:r>
              <a:rPr lang="en-US" dirty="0"/>
              <a:t>Some take time.  This can affect your layouts.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29199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Thomas Was Alone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the first levels of Thomas Was Alone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https://www.youtube.com/watch?v=Qtqe9x4s7LA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20863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Mario Bros.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the first level of SMB 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11085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TWA vs. SMB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these two games compare with how they teach the mechanics to the player?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1117278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8726</TotalTime>
  <Words>963</Words>
  <Application>Microsoft Macintosh PowerPoint</Application>
  <PresentationFormat>On-screen Show (4:3)</PresentationFormat>
  <Paragraphs>148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ＭＳ Ｐゴシック</vt:lpstr>
      <vt:lpstr>Arial</vt:lpstr>
      <vt:lpstr>Calibri</vt:lpstr>
      <vt:lpstr>Blank Presentation</vt:lpstr>
      <vt:lpstr>Level Design</vt:lpstr>
      <vt:lpstr>What does it mean to design a level?</vt:lpstr>
      <vt:lpstr>focus on each of these…</vt:lpstr>
      <vt:lpstr>1. Teaching the Game</vt:lpstr>
      <vt:lpstr>1. Teaching the Game - Novice</vt:lpstr>
      <vt:lpstr>The Tutorial Level</vt:lpstr>
      <vt:lpstr>Thomas Was Alone</vt:lpstr>
      <vt:lpstr>Super Mario Bros. 2</vt:lpstr>
      <vt:lpstr>TWA vs. SMB 2</vt:lpstr>
      <vt:lpstr>Goals for today</vt:lpstr>
      <vt:lpstr>PSA: Try to avoid this:</vt:lpstr>
      <vt:lpstr>How do more complicated games do it?</vt:lpstr>
      <vt:lpstr>2. Focus on Player Progression</vt:lpstr>
      <vt:lpstr>Upgrading Mechanics</vt:lpstr>
      <vt:lpstr>Training and Flow</vt:lpstr>
      <vt:lpstr>Enabling Flow</vt:lpstr>
      <vt:lpstr>Designing a Tutorial Level</vt:lpstr>
      <vt:lpstr>Mega Man</vt:lpstr>
      <vt:lpstr>3. Focus on Game Geography</vt:lpstr>
      <vt:lpstr>Analysis Paralysis – Risk and Reward</vt:lpstr>
      <vt:lpstr>Build up the Level</vt:lpstr>
      <vt:lpstr>Super Mario Bros. 3</vt:lpstr>
      <vt:lpstr>Doom Hangar</vt:lpstr>
      <vt:lpstr>The Hanger - Doom</vt:lpstr>
      <vt:lpstr>The Hanger - Doom</vt:lpstr>
      <vt:lpstr>Super Metroid</vt:lpstr>
    </vt:vector>
  </TitlesOfParts>
  <Company>North Carolina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Jiang Zheng</dc:creator>
  <cp:lastModifiedBy>Microsoft Office User</cp:lastModifiedBy>
  <cp:revision>950</cp:revision>
  <cp:lastPrinted>2014-01-29T00:37:43Z</cp:lastPrinted>
  <dcterms:created xsi:type="dcterms:W3CDTF">2010-02-08T00:29:22Z</dcterms:created>
  <dcterms:modified xsi:type="dcterms:W3CDTF">2020-04-06T14:51:21Z</dcterms:modified>
</cp:coreProperties>
</file>

<file path=docProps/thumbnail.jpeg>
</file>